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750" r:id="rId3"/>
    <p:sldId id="752" r:id="rId4"/>
    <p:sldId id="746" r:id="rId5"/>
    <p:sldId id="744" r:id="rId6"/>
    <p:sldId id="754" r:id="rId7"/>
    <p:sldId id="747" r:id="rId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1046"/>
  </p:normalViewPr>
  <p:slideViewPr>
    <p:cSldViewPr snapToGrid="0" snapToObjects="1">
      <p:cViewPr varScale="1">
        <p:scale>
          <a:sx n="98" d="100"/>
          <a:sy n="98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28CC-7405-B54A-8C14-F90DD48C784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DB7F5-0D4E-F048-99AB-687120C2355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4370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6185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248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204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0335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2524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2456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DB7F5-0D4E-F048-99AB-687120C2355E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850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D3BD-AD9E-C143-8F39-B3D72D43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3D285-3F62-D341-A67E-2D05660C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1ACE-EDDD-9049-974E-DB11548C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5C31-7B24-654F-B2AA-96417CEF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F4CF-3FA6-D94D-B1CB-CDCCD3F2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658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6C12-BE48-7D41-BCF9-01D68B86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7D2A5-BED8-8445-BE42-2CCE81A40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A51C1-EF34-D04B-AC15-0FFFBF15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731E-0639-E245-B04B-F2CA6587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84613-90FB-4844-A2C8-40841312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387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B9042-08BE-CD4B-94CC-157B7891E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7534C-EF84-8643-B391-B32AC52B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B5A5-51BC-1941-AB2D-12B96274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96DBB-B89F-1E4A-AB8C-3E3E9D68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0585D-0FFC-734C-9FCF-2C755684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375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5A6-C4DD-F54C-93F5-6C1C770F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E70F6-B91E-E14B-85DD-9524F532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23C3-5160-4248-A98E-7F833270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267CB-3013-3342-8056-5114A7DC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CF824-CF6D-F140-84F5-7AE94C0E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661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5A98-65CD-854F-955B-7A599D63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C8E1-717E-234C-8743-C35A41014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E3813-1623-7040-A87C-B8EDB5EF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D4878-D999-0741-894A-0C057D51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A4D6-313D-D04C-82DD-37D01206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256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EE5E-D488-984A-9376-98E0552C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DE56-E5F6-A24C-8A5B-618850063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7B71C-4527-144B-A9F3-41C18D3B9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75BA6-7E12-454A-93F9-5E7C0C15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251E3-4FE9-E14E-AA29-FF6B4999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C4C78-80BA-A143-BEC5-DEFAAA61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919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D9E2-B92F-6745-80A5-D37D6AC5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485E-6E22-8C46-9F51-742A72D40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6C354-8D8B-8B48-8FFA-F60EE7D5B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B3D22-D4C6-654A-A49B-ACF276D0B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80060-A7A2-2F46-B37C-CE916DD4E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C558C-D16D-B44B-8BFD-17B5A541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B190D-426E-CE42-9BA4-A224C814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953B9-4899-CF42-B5A5-6C24F394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584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0C23-9CBE-E34E-BFC9-22822A4C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E4070-FB8F-A143-A58F-27067466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53D99-E22E-6242-AF30-6625CD1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F11E5-884A-FF4D-A69E-DBA97FB5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405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5DBA7-ECA7-C040-9DBD-4366CBE7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69644-1BB9-4742-9C83-BCF8CB2B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A290-2388-4847-B699-66C8BBBD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244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0CD2-EE2B-EA46-B411-D2BC8832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979E8-0FE2-2E49-ADEC-F5096296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865FB-3DB2-C24F-8C4E-D6EE954C9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DE4F-7A5A-4344-A3D9-521B9AF6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4FC8D-1380-A14E-8BA4-299A3BD7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0A7F-4682-1F43-A818-2C9E7C2C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303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C312-D804-8240-9119-DDED4DAD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73206-46C5-C143-8711-B737FE5AB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C1493-A701-334B-A7EE-FAECFF40F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DBDB-C4D3-0B46-AA21-6BD9D4D7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8F1E-F166-9544-A9AE-07D2CD94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B048D-2DF1-FA4B-AE8F-4C27E74A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20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1DBBB-8F93-464D-99B4-BA2719CF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4333-D1EE-8D4B-99CD-899DB7A1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0716-CF75-4D4E-971F-6C414E4F8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2F5ED-0BE2-3D40-8FF3-D5ECF76CC067}" type="datetimeFigureOut">
              <a:rPr lang="en-TW" smtClean="0"/>
              <a:t>2022/6/30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BCCC-FD9A-C545-8D58-7CC506BE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0744F-AAA0-DC4C-BD89-01A003C0F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22E7D-20BF-E94A-8CE8-3745746C8F3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9981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A7CB-6471-3747-BC6C-B6A94A427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35" y="35944"/>
            <a:ext cx="11784405" cy="1824635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Neural Motion Fields: Encoding Grasp Trajectories as Implicit Value Functions</a:t>
            </a:r>
            <a:endParaRPr lang="en-TW" sz="4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E2FD57-3379-6D4A-A6DC-9A8427C85BCC}"/>
              </a:ext>
            </a:extLst>
          </p:cNvPr>
          <p:cNvSpPr txBox="1">
            <a:spLocks/>
          </p:cNvSpPr>
          <p:nvPr/>
        </p:nvSpPr>
        <p:spPr>
          <a:xfrm>
            <a:off x="173666" y="3658966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Yun-Chun Chen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ACD71-DAD5-8643-84C7-F5809882B0AB}"/>
              </a:ext>
            </a:extLst>
          </p:cNvPr>
          <p:cNvSpPr txBox="1">
            <a:spLocks/>
          </p:cNvSpPr>
          <p:nvPr/>
        </p:nvSpPr>
        <p:spPr>
          <a:xfrm>
            <a:off x="2905388" y="6260154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Animesh Garg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9" name="Picture 8" descr="A person taking a selfie with a city in the background&#10;&#10;Description automatically generated">
            <a:extLst>
              <a:ext uri="{FF2B5EF4-FFF2-40B4-BE49-F238E27FC236}">
                <a16:creationId xmlns:a16="http://schemas.microsoft.com/office/drawing/2014/main" id="{02B1ECBA-7A93-F841-A1B3-BBE98F71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5" y="1903431"/>
            <a:ext cx="1827926" cy="1827926"/>
          </a:xfrm>
          <a:prstGeom prst="rect">
            <a:avLst/>
          </a:prstGeom>
        </p:spPr>
      </p:pic>
      <p:pic>
        <p:nvPicPr>
          <p:cNvPr id="13" name="Picture 12" descr="A picture containing person, person, clothing, suit&#10;&#10;Description automatically generated">
            <a:extLst>
              <a:ext uri="{FF2B5EF4-FFF2-40B4-BE49-F238E27FC236}">
                <a16:creationId xmlns:a16="http://schemas.microsoft.com/office/drawing/2014/main" id="{3242EF9F-5B45-354F-942F-E2F8E64ED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93" y="4473570"/>
            <a:ext cx="1824634" cy="1824634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C3BD8AD3-F2B1-61B5-1F11-8F09B59B5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47" b="13131"/>
          <a:stretch/>
        </p:blipFill>
        <p:spPr>
          <a:xfrm>
            <a:off x="8920052" y="3480655"/>
            <a:ext cx="3098282" cy="1262085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A7C06FC4-47D4-C4F5-05EC-F1C8C4EAE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91" t="24955" r="5010" b="24509"/>
          <a:stretch/>
        </p:blipFill>
        <p:spPr>
          <a:xfrm>
            <a:off x="8612633" y="2126919"/>
            <a:ext cx="3405701" cy="1087395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EEE767E-2E97-9E08-569A-BCFE451B44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52"/>
          <a:stretch/>
        </p:blipFill>
        <p:spPr>
          <a:xfrm>
            <a:off x="3201156" y="1889358"/>
            <a:ext cx="2059200" cy="1829549"/>
          </a:xfrm>
          <a:prstGeom prst="rect">
            <a:avLst/>
          </a:prstGeom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765F168-E9B4-469A-30FE-FEEA7EA68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161" y="1889358"/>
            <a:ext cx="1829549" cy="1827927"/>
          </a:xfrm>
          <a:prstGeom prst="rect">
            <a:avLst/>
          </a:prstGeom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36E7A9B-4F8B-B158-68AF-4B615A4C9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511" y="4488481"/>
            <a:ext cx="1829548" cy="1829548"/>
          </a:xfrm>
          <a:prstGeom prst="rect">
            <a:avLst/>
          </a:prstGeom>
        </p:spPr>
      </p:pic>
      <p:pic>
        <p:nvPicPr>
          <p:cNvPr id="24" name="Picture 2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4E1FADE-D0B7-1819-A201-D1A475220F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09"/>
          <a:stretch/>
        </p:blipFill>
        <p:spPr>
          <a:xfrm>
            <a:off x="6050161" y="4470788"/>
            <a:ext cx="1829549" cy="183019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A4889C6-5637-BA1C-0728-D2E9238096A6}"/>
              </a:ext>
            </a:extLst>
          </p:cNvPr>
          <p:cNvSpPr txBox="1">
            <a:spLocks/>
          </p:cNvSpPr>
          <p:nvPr/>
        </p:nvSpPr>
        <p:spPr>
          <a:xfrm>
            <a:off x="5634913" y="6242616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Dieter Fox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C8762CE-4F4A-5805-6EFD-8F561C63F49B}"/>
              </a:ext>
            </a:extLst>
          </p:cNvPr>
          <p:cNvSpPr txBox="1">
            <a:spLocks/>
          </p:cNvSpPr>
          <p:nvPr/>
        </p:nvSpPr>
        <p:spPr>
          <a:xfrm>
            <a:off x="169563" y="6260154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Wei Yang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7EE297-AB39-AB04-C0E6-0965A10174EC}"/>
              </a:ext>
            </a:extLst>
          </p:cNvPr>
          <p:cNvSpPr txBox="1">
            <a:spLocks/>
          </p:cNvSpPr>
          <p:nvPr/>
        </p:nvSpPr>
        <p:spPr>
          <a:xfrm>
            <a:off x="2907034" y="3661098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Adithya Murali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9E502AC-357F-2084-F822-88DCDACAF378}"/>
              </a:ext>
            </a:extLst>
          </p:cNvPr>
          <p:cNvSpPr txBox="1">
            <a:spLocks/>
          </p:cNvSpPr>
          <p:nvPr/>
        </p:nvSpPr>
        <p:spPr>
          <a:xfrm>
            <a:off x="5386124" y="3690003"/>
            <a:ext cx="3145023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Balakumar</a:t>
            </a:r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0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Sundaralingam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F29C9-2584-E0E0-6FBD-0CA9101FD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4958" y="5378244"/>
            <a:ext cx="3768657" cy="7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56C0D5D-C782-149D-D078-442F8B678E95}"/>
              </a:ext>
            </a:extLst>
          </p:cNvPr>
          <p:cNvSpPr/>
          <p:nvPr/>
        </p:nvSpPr>
        <p:spPr>
          <a:xfrm>
            <a:off x="386080" y="1635573"/>
            <a:ext cx="5110480" cy="55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87E710-E3F2-043F-E2F1-7C38C13D7C7F}"/>
              </a:ext>
            </a:extLst>
          </p:cNvPr>
          <p:cNvSpPr/>
          <p:nvPr/>
        </p:nvSpPr>
        <p:spPr>
          <a:xfrm>
            <a:off x="386080" y="2794416"/>
            <a:ext cx="5110480" cy="55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4E8416-3ADB-8583-323F-931C516EED87}"/>
              </a:ext>
            </a:extLst>
          </p:cNvPr>
          <p:cNvSpPr/>
          <p:nvPr/>
        </p:nvSpPr>
        <p:spPr>
          <a:xfrm>
            <a:off x="386080" y="3959971"/>
            <a:ext cx="5110480" cy="55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5900F05-C686-42A1-6C2D-8107BDD56721}"/>
              </a:ext>
            </a:extLst>
          </p:cNvPr>
          <p:cNvSpPr/>
          <p:nvPr/>
        </p:nvSpPr>
        <p:spPr>
          <a:xfrm>
            <a:off x="386080" y="5109315"/>
            <a:ext cx="5110480" cy="55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185264-61A0-234F-BC43-378B50F06F8E}"/>
              </a:ext>
            </a:extLst>
          </p:cNvPr>
          <p:cNvSpPr txBox="1">
            <a:spLocks/>
          </p:cNvSpPr>
          <p:nvPr/>
        </p:nvSpPr>
        <p:spPr>
          <a:xfrm>
            <a:off x="386081" y="1670719"/>
            <a:ext cx="5120640" cy="51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Grasp pose detection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Existing Grasping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E4C08-BA05-8547-A007-5F84BBF4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81" y="1955936"/>
            <a:ext cx="6203639" cy="34895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3EC96A-1E2B-962A-AEBA-F1A54693CAD5}"/>
              </a:ext>
            </a:extLst>
          </p:cNvPr>
          <p:cNvSpPr txBox="1">
            <a:spLocks/>
          </p:cNvSpPr>
          <p:nvPr/>
        </p:nvSpPr>
        <p:spPr>
          <a:xfrm>
            <a:off x="6776720" y="6414065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6-DOF GraspNet: Variational Grasp Generation for Object Manipulation. In ICCV, 2019.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4E45E2-8FC7-8B26-0DDF-665FC19C6234}"/>
              </a:ext>
            </a:extLst>
          </p:cNvPr>
          <p:cNvSpPr txBox="1">
            <a:spLocks/>
          </p:cNvSpPr>
          <p:nvPr/>
        </p:nvSpPr>
        <p:spPr>
          <a:xfrm>
            <a:off x="386081" y="2799984"/>
            <a:ext cx="5120640" cy="549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 inverse kinematic solutions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0BDE7D-6B8A-EE03-FF1B-2ED1296F97DF}"/>
              </a:ext>
            </a:extLst>
          </p:cNvPr>
          <p:cNvSpPr txBox="1">
            <a:spLocks/>
          </p:cNvSpPr>
          <p:nvPr/>
        </p:nvSpPr>
        <p:spPr>
          <a:xfrm>
            <a:off x="386081" y="3984641"/>
            <a:ext cx="5110480" cy="566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Plan a collision-free trajectory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861840-1852-E43F-C572-DE06F2AB81B9}"/>
              </a:ext>
            </a:extLst>
          </p:cNvPr>
          <p:cNvSpPr txBox="1">
            <a:spLocks/>
          </p:cNvSpPr>
          <p:nvPr/>
        </p:nvSpPr>
        <p:spPr>
          <a:xfrm>
            <a:off x="386081" y="5141881"/>
            <a:ext cx="5110480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Execute t</a:t>
            </a: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</a:t>
            </a:r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 open-loop trajectory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78B3E-E336-89CD-AE2F-2522D30736D5}"/>
              </a:ext>
            </a:extLst>
          </p:cNvPr>
          <p:cNvCxnSpPr/>
          <p:nvPr/>
        </p:nvCxnSpPr>
        <p:spPr>
          <a:xfrm>
            <a:off x="2844800" y="2270257"/>
            <a:ext cx="0" cy="48908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AAAF45-C42E-D687-8D78-9342C00D1372}"/>
              </a:ext>
            </a:extLst>
          </p:cNvPr>
          <p:cNvCxnSpPr/>
          <p:nvPr/>
        </p:nvCxnSpPr>
        <p:spPr>
          <a:xfrm>
            <a:off x="2844800" y="3418337"/>
            <a:ext cx="0" cy="48908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4AEC60-9463-A69E-0138-935C1876D86B}"/>
              </a:ext>
            </a:extLst>
          </p:cNvPr>
          <p:cNvCxnSpPr/>
          <p:nvPr/>
        </p:nvCxnSpPr>
        <p:spPr>
          <a:xfrm>
            <a:off x="2844800" y="4589747"/>
            <a:ext cx="0" cy="48908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04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Existing Grasping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8011-0FE2-8359-FE5F-38B8D48C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139" y="1048765"/>
            <a:ext cx="2881860" cy="1621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7921FD-D708-DECF-2F69-DB5F70D7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53" y="2794017"/>
            <a:ext cx="5271646" cy="2967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5F056-3E98-5EE3-37DF-89C746645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32"/>
          <a:stretch/>
        </p:blipFill>
        <p:spPr>
          <a:xfrm>
            <a:off x="6666353" y="1029540"/>
            <a:ext cx="2223647" cy="16588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837DB8-67ED-B860-CC5C-930DD1E2DA36}"/>
              </a:ext>
            </a:extLst>
          </p:cNvPr>
          <p:cNvSpPr txBox="1">
            <a:spLocks/>
          </p:cNvSpPr>
          <p:nvPr/>
        </p:nvSpPr>
        <p:spPr>
          <a:xfrm>
            <a:off x="6807200" y="6152591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6-DOF Grasping for Target-driven Object Manipulation in Clutter. In ICRA, 2020.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745B72-8CEC-0F56-D394-6C28CC0AEA5D}"/>
              </a:ext>
            </a:extLst>
          </p:cNvPr>
          <p:cNvSpPr txBox="1">
            <a:spLocks/>
          </p:cNvSpPr>
          <p:nvPr/>
        </p:nvSpPr>
        <p:spPr>
          <a:xfrm>
            <a:off x="6807200" y="6432040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6-DOF GraspNet: Variational Grasp Generation for Object Manipulation. In ICCV, 2019.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5AEC62-579E-44E3-A4AC-248CE6CB269F}"/>
              </a:ext>
            </a:extLst>
          </p:cNvPr>
          <p:cNvSpPr txBox="1">
            <a:spLocks/>
          </p:cNvSpPr>
          <p:nvPr/>
        </p:nvSpPr>
        <p:spPr>
          <a:xfrm>
            <a:off x="6807200" y="5891706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Contact-GraspNet: Efficient 6-DOF Grasp Generation in Cluttered Scenes. In ICRA, 2021.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16C5D-A01D-8068-AED1-336354CEC24B}"/>
              </a:ext>
            </a:extLst>
          </p:cNvPr>
          <p:cNvSpPr txBox="1">
            <a:spLocks/>
          </p:cNvSpPr>
          <p:nvPr/>
        </p:nvSpPr>
        <p:spPr>
          <a:xfrm>
            <a:off x="415168" y="1415290"/>
            <a:ext cx="5110480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+ </a:t>
            </a:r>
            <a:r>
              <a:rPr lang="en-US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Table-top object grasping</a:t>
            </a:r>
            <a:endParaRPr lang="en-TW" sz="2800" dirty="0">
              <a:solidFill>
                <a:srgbClr val="0070C0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0EDBF2-9017-36D9-4DBF-2A7515A24CC2}"/>
              </a:ext>
            </a:extLst>
          </p:cNvPr>
          <p:cNvSpPr txBox="1">
            <a:spLocks/>
          </p:cNvSpPr>
          <p:nvPr/>
        </p:nvSpPr>
        <p:spPr>
          <a:xfrm>
            <a:off x="415166" y="3807396"/>
            <a:ext cx="6148192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- Infer a finite discrete number of grasps</a:t>
            </a:r>
            <a:endParaRPr lang="en-TW" sz="2800" dirty="0">
              <a:solidFill>
                <a:srgbClr val="FF0000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D22342-17BB-737F-31A7-871ED514134D}"/>
              </a:ext>
            </a:extLst>
          </p:cNvPr>
          <p:cNvSpPr txBox="1">
            <a:spLocks/>
          </p:cNvSpPr>
          <p:nvPr/>
        </p:nvSpPr>
        <p:spPr>
          <a:xfrm>
            <a:off x="415168" y="2161713"/>
            <a:ext cx="5110480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+ </a:t>
            </a:r>
            <a:r>
              <a:rPr lang="en-US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Grasping in clutter</a:t>
            </a:r>
            <a:endParaRPr lang="en-TW" sz="2800" dirty="0">
              <a:solidFill>
                <a:srgbClr val="0070C0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1BD219-214A-E9BF-2F84-D87CADDDD0F3}"/>
              </a:ext>
            </a:extLst>
          </p:cNvPr>
          <p:cNvSpPr txBox="1">
            <a:spLocks/>
          </p:cNvSpPr>
          <p:nvPr/>
        </p:nvSpPr>
        <p:spPr>
          <a:xfrm>
            <a:off x="415168" y="2908136"/>
            <a:ext cx="5110480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+ </a:t>
            </a:r>
            <a:r>
              <a:rPr lang="en-US" sz="2800" dirty="0">
                <a:solidFill>
                  <a:srgbClr val="0070C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Bin-picking</a:t>
            </a:r>
            <a:endParaRPr lang="en-TW" sz="2800" dirty="0">
              <a:solidFill>
                <a:srgbClr val="0070C0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19E7E3-EA56-1E5E-608E-AB09EA65B255}"/>
              </a:ext>
            </a:extLst>
          </p:cNvPr>
          <p:cNvSpPr/>
          <p:nvPr/>
        </p:nvSpPr>
        <p:spPr>
          <a:xfrm>
            <a:off x="415166" y="4846877"/>
            <a:ext cx="6005953" cy="55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58347C7-8C79-EC4D-380D-60A9EA32DA9F}"/>
              </a:ext>
            </a:extLst>
          </p:cNvPr>
          <p:cNvSpPr txBox="1">
            <a:spLocks/>
          </p:cNvSpPr>
          <p:nvPr/>
        </p:nvSpPr>
        <p:spPr>
          <a:xfrm>
            <a:off x="415168" y="4879443"/>
            <a:ext cx="6005951" cy="558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Grasp affordances are a continuous manifold</a:t>
            </a:r>
            <a:endParaRPr lang="en-TW"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7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0" y="1"/>
            <a:ext cx="11617423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Implicit Representations in Visual Computing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7A58C-33AC-056C-2AAC-0A40F872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1" y="1706131"/>
            <a:ext cx="2956560" cy="2956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B5E960-326E-2D58-2E1A-085C32424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842" y="1760742"/>
            <a:ext cx="3810000" cy="2901950"/>
          </a:xfrm>
          <a:prstGeom prst="rect">
            <a:avLst/>
          </a:prstGeom>
        </p:spPr>
      </p:pic>
      <p:pic>
        <p:nvPicPr>
          <p:cNvPr id="9" name="Picture 8" descr="A picture containing farm machine, hydrozoan&#10;&#10;Description automatically generated">
            <a:extLst>
              <a:ext uri="{FF2B5EF4-FFF2-40B4-BE49-F238E27FC236}">
                <a16:creationId xmlns:a16="http://schemas.microsoft.com/office/drawing/2014/main" id="{5967D7FC-E928-DA0C-A4AB-73B553BCA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1" r="7630"/>
          <a:stretch/>
        </p:blipFill>
        <p:spPr>
          <a:xfrm>
            <a:off x="3769123" y="1706131"/>
            <a:ext cx="3883937" cy="29565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9AA5FF-B519-2E40-A819-0AD28999ACDD}"/>
              </a:ext>
            </a:extLst>
          </p:cNvPr>
          <p:cNvSpPr txBox="1">
            <a:spLocks/>
          </p:cNvSpPr>
          <p:nvPr/>
        </p:nvSpPr>
        <p:spPr>
          <a:xfrm>
            <a:off x="618339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Shape reconstruction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C3E4F4-71CF-E78D-C569-474AD66A0DC8}"/>
              </a:ext>
            </a:extLst>
          </p:cNvPr>
          <p:cNvSpPr txBox="1">
            <a:spLocks/>
          </p:cNvSpPr>
          <p:nvPr/>
        </p:nvSpPr>
        <p:spPr>
          <a:xfrm>
            <a:off x="4397859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Rendering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6AA494-C46B-E70A-D394-58F7150A15C7}"/>
              </a:ext>
            </a:extLst>
          </p:cNvPr>
          <p:cNvSpPr txBox="1">
            <a:spLocks/>
          </p:cNvSpPr>
          <p:nvPr/>
        </p:nvSpPr>
        <p:spPr>
          <a:xfrm>
            <a:off x="8583120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Novel view synthesis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359BAF-E2EF-2448-A351-7699717E6FB5}"/>
              </a:ext>
            </a:extLst>
          </p:cNvPr>
          <p:cNvSpPr txBox="1">
            <a:spLocks/>
          </p:cNvSpPr>
          <p:nvPr/>
        </p:nvSpPr>
        <p:spPr>
          <a:xfrm>
            <a:off x="6807200" y="6152591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Neural Geometric Level of D</a:t>
            </a:r>
            <a:r>
              <a:rPr lang="en-US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</a:t>
            </a:r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tail: Real-time Rendering with Implicit 3D Shapes. In CVPR, 2021.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ABE6DE-80A0-B7D5-4158-ACD77246D144}"/>
              </a:ext>
            </a:extLst>
          </p:cNvPr>
          <p:cNvSpPr txBox="1">
            <a:spLocks/>
          </p:cNvSpPr>
          <p:nvPr/>
        </p:nvSpPr>
        <p:spPr>
          <a:xfrm>
            <a:off x="6807200" y="6432040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NeRF: Representing Scenes as Neural Radance Fields for View Synthesis. In ECCV, 2020.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4B9BE6-5CB5-6FB5-1E68-8503876E606C}"/>
              </a:ext>
            </a:extLst>
          </p:cNvPr>
          <p:cNvSpPr txBox="1">
            <a:spLocks/>
          </p:cNvSpPr>
          <p:nvPr/>
        </p:nvSpPr>
        <p:spPr>
          <a:xfrm>
            <a:off x="6807200" y="5891706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Occupancy Networks: Learning 3D Reconstruction in Function Space. In CVPR, 2019.</a:t>
            </a:r>
          </a:p>
        </p:txBody>
      </p:sp>
    </p:spTree>
    <p:extLst>
      <p:ext uri="{BB962C8B-B14F-4D97-AF65-F5344CB8AC3E}">
        <p14:creationId xmlns:p14="http://schemas.microsoft.com/office/powerpoint/2010/main" val="363651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Implicit Neural Representations in Robotics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9AA5FF-B519-2E40-A819-0AD28999ACDD}"/>
              </a:ext>
            </a:extLst>
          </p:cNvPr>
          <p:cNvSpPr txBox="1">
            <a:spLocks/>
          </p:cNvSpPr>
          <p:nvPr/>
        </p:nvSpPr>
        <p:spPr>
          <a:xfrm>
            <a:off x="760725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Grasp detection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C3E4F4-71CF-E78D-C569-474AD66A0DC8}"/>
              </a:ext>
            </a:extLst>
          </p:cNvPr>
          <p:cNvSpPr txBox="1">
            <a:spLocks/>
          </p:cNvSpPr>
          <p:nvPr/>
        </p:nvSpPr>
        <p:spPr>
          <a:xfrm>
            <a:off x="4243958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Visuomotor control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6AA494-C46B-E70A-D394-58F7150A15C7}"/>
              </a:ext>
            </a:extLst>
          </p:cNvPr>
          <p:cNvSpPr txBox="1">
            <a:spLocks/>
          </p:cNvSpPr>
          <p:nvPr/>
        </p:nvSpPr>
        <p:spPr>
          <a:xfrm>
            <a:off x="8302469" y="4662691"/>
            <a:ext cx="2647444" cy="67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Manipulation</a:t>
            </a:r>
            <a:endParaRPr lang="en-TW" sz="2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359BAF-E2EF-2448-A351-7699717E6FB5}"/>
              </a:ext>
            </a:extLst>
          </p:cNvPr>
          <p:cNvSpPr txBox="1">
            <a:spLocks/>
          </p:cNvSpPr>
          <p:nvPr/>
        </p:nvSpPr>
        <p:spPr>
          <a:xfrm>
            <a:off x="6807200" y="6152591"/>
            <a:ext cx="5274004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3D Neural Scene Representations for Visuomotor Control. In </a:t>
            </a:r>
            <a:r>
              <a:rPr lang="en-US" sz="10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CoRL</a:t>
            </a:r>
            <a:r>
              <a:rPr lang="en-US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, 2021.</a:t>
            </a:r>
            <a:endParaRPr lang="en-TW" sz="1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ABE6DE-80A0-B7D5-4158-ACD77246D144}"/>
              </a:ext>
            </a:extLst>
          </p:cNvPr>
          <p:cNvSpPr txBox="1">
            <a:spLocks/>
          </p:cNvSpPr>
          <p:nvPr/>
        </p:nvSpPr>
        <p:spPr>
          <a:xfrm>
            <a:off x="5758004" y="6432040"/>
            <a:ext cx="6323200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Neural Descriptor Fields: SE(3)-Equivariant Object Representations for Manipulation. In ICRA, 2022.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4B9BE6-5CB5-6FB5-1E68-8503876E606C}"/>
              </a:ext>
            </a:extLst>
          </p:cNvPr>
          <p:cNvSpPr txBox="1">
            <a:spLocks/>
          </p:cNvSpPr>
          <p:nvPr/>
        </p:nvSpPr>
        <p:spPr>
          <a:xfrm>
            <a:off x="5631255" y="5891706"/>
            <a:ext cx="6449949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Synergies Between Affordance and Geometry: 6-DOF Grasp Detection via Implicit Representations. In RSS, 2021.</a:t>
            </a:r>
          </a:p>
        </p:txBody>
      </p:sp>
      <p:pic>
        <p:nvPicPr>
          <p:cNvPr id="17" name="Picture 16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4D2AC5F4-7E68-357A-5ACA-F9AEB267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4"/>
          <a:stretch/>
        </p:blipFill>
        <p:spPr>
          <a:xfrm>
            <a:off x="4093098" y="2061258"/>
            <a:ext cx="2949164" cy="25887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664713-1A6F-A412-2D39-53817D03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79" y="2084358"/>
            <a:ext cx="4602224" cy="2588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FB77B1-ACCA-C1D9-0CCD-A24326506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3" y="2061257"/>
            <a:ext cx="3451668" cy="25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C35C90-E080-DD3D-5FB8-376B2F78B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b="2638"/>
          <a:stretch/>
        </p:blipFill>
        <p:spPr>
          <a:xfrm>
            <a:off x="7564844" y="4794890"/>
            <a:ext cx="2358802" cy="1963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Neural Motion Fields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643C45-C791-69B8-6299-E3C75C4AE608}"/>
              </a:ext>
            </a:extLst>
          </p:cNvPr>
          <p:cNvSpPr txBox="1">
            <a:spLocks/>
          </p:cNvSpPr>
          <p:nvPr/>
        </p:nvSpPr>
        <p:spPr>
          <a:xfrm>
            <a:off x="463780" y="1195845"/>
            <a:ext cx="9459865" cy="148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Goal: </a:t>
            </a:r>
          </a:p>
          <a:p>
            <a:r>
              <a:rPr lang="en-TW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Learn a value function that can be used to plan a trajectory for grasping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2EBB87-5981-C499-1D7C-659EB4584D48}"/>
              </a:ext>
            </a:extLst>
          </p:cNvPr>
          <p:cNvSpPr txBox="1">
            <a:spLocks/>
          </p:cNvSpPr>
          <p:nvPr/>
        </p:nvSpPr>
        <p:spPr>
          <a:xfrm>
            <a:off x="463781" y="2940427"/>
            <a:ext cx="7313432" cy="1176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Value function: </a:t>
            </a:r>
          </a:p>
          <a:p>
            <a:r>
              <a:rPr lang="en-TW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Map a gripper pose to its path length to a grasp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975DF9-74F5-6361-CCD1-D814517623CE}"/>
              </a:ext>
            </a:extLst>
          </p:cNvPr>
          <p:cNvSpPr txBox="1">
            <a:spLocks/>
          </p:cNvSpPr>
          <p:nvPr/>
        </p:nvSpPr>
        <p:spPr>
          <a:xfrm>
            <a:off x="463781" y="5221010"/>
            <a:ext cx="6118088" cy="815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Gripper pose path length: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50552-DF92-8187-4399-8F57D8F12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53" t="82816" r="11713" b="12852"/>
          <a:stretch/>
        </p:blipFill>
        <p:spPr>
          <a:xfrm>
            <a:off x="463781" y="5628859"/>
            <a:ext cx="5286574" cy="81569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23823A5-E2CA-2C00-253D-E104DFF54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4"/>
          <a:stretch/>
        </p:blipFill>
        <p:spPr>
          <a:xfrm>
            <a:off x="6828145" y="3071305"/>
            <a:ext cx="5202193" cy="1369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FAB85-EC87-D3BA-7921-AD6E541E5A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5" t="54267" r="58619" b="43733"/>
          <a:stretch/>
        </p:blipFill>
        <p:spPr>
          <a:xfrm>
            <a:off x="535348" y="3877400"/>
            <a:ext cx="4079343" cy="4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2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33E247-0E2A-2D47-96C9-58C662305E83}"/>
              </a:ext>
            </a:extLst>
          </p:cNvPr>
          <p:cNvSpPr txBox="1">
            <a:spLocks/>
          </p:cNvSpPr>
          <p:nvPr/>
        </p:nvSpPr>
        <p:spPr>
          <a:xfrm>
            <a:off x="463781" y="1"/>
            <a:ext cx="10515600" cy="117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Grasp Motion Generation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643C45-C791-69B8-6299-E3C75C4AE608}"/>
              </a:ext>
            </a:extLst>
          </p:cNvPr>
          <p:cNvSpPr txBox="1">
            <a:spLocks/>
          </p:cNvSpPr>
          <p:nvPr/>
        </p:nvSpPr>
        <p:spPr>
          <a:xfrm>
            <a:off x="463780" y="2188126"/>
            <a:ext cx="7358315" cy="1929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Query gripper poses and optimize the value function using a sampling-based MPC framework (MPPI)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3998A-2E71-FE6A-CBC0-2575B4DD7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94" t="65043" r="19445" b="32392"/>
          <a:stretch/>
        </p:blipFill>
        <p:spPr>
          <a:xfrm>
            <a:off x="662563" y="3977113"/>
            <a:ext cx="3015689" cy="557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103AD-E376-3D6E-02F0-224BFB6A1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39348"/>
            <a:ext cx="4526169" cy="37692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7D0DF5F-E59F-D5E6-45E8-65AFACC2E67C}"/>
              </a:ext>
            </a:extLst>
          </p:cNvPr>
          <p:cNvSpPr txBox="1">
            <a:spLocks/>
          </p:cNvSpPr>
          <p:nvPr/>
        </p:nvSpPr>
        <p:spPr>
          <a:xfrm>
            <a:off x="4999383" y="6432040"/>
            <a:ext cx="7081821" cy="27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TW" sz="1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STORM: An Integrated Framework for Fast Joint-Space Model-Predictive Control for Reactive Manipulation. In CoRL, 2022.</a:t>
            </a:r>
          </a:p>
        </p:txBody>
      </p:sp>
    </p:spTree>
    <p:extLst>
      <p:ext uri="{BB962C8B-B14F-4D97-AF65-F5344CB8AC3E}">
        <p14:creationId xmlns:p14="http://schemas.microsoft.com/office/powerpoint/2010/main" val="1943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335</Words>
  <Application>Microsoft Macintosh PowerPoint</Application>
  <PresentationFormat>Widescreen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 Thin</vt:lpstr>
      <vt:lpstr>Office Theme</vt:lpstr>
      <vt:lpstr>Neural Motion Fields: Encoding Grasp Trajectories as Implicit Value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Shape Assembly</dc:title>
  <dc:creator>Yun-Chun Chen</dc:creator>
  <cp:lastModifiedBy>Yun-Chun Chen</cp:lastModifiedBy>
  <cp:revision>177</cp:revision>
  <dcterms:created xsi:type="dcterms:W3CDTF">2021-03-02T23:10:13Z</dcterms:created>
  <dcterms:modified xsi:type="dcterms:W3CDTF">2022-07-01T02:28:12Z</dcterms:modified>
</cp:coreProperties>
</file>